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80428fe2d2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" name="Google Shape;32;g80428fe2d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g851d7ed2d4_0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" name="Google Shape;37;g851d7ed2d4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851d7ed2d4_0_4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" name="Google Shape;45;g851d7ed2d4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851d7ed2d4_0_1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851d7ed2d4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851d7ed2d4_0_2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851d7ed2d4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80428fe2d2_0_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80428fe2d2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851d7ed2d4_0_4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851d7ed2d4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851d7ed2d4_0_5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851d7ed2d4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851d7ed2d4_0_6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851d7ed2d4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851d7ed2d4_0_1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851d7ed2d4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5.gif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4.gif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1.jpg"/><Relationship Id="rId4" Type="http://schemas.openxmlformats.org/officeDocument/2006/relationships/image" Target="../media/image4.gif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12_Diapositiva de título">
  <p:cSld name="12_Diapositiva de título"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Azul.jpg" id="7" name="Google Shape;7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9143999" cy="68698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logo Blanco.gif" id="8" name="Google Shape;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9912" y="332656"/>
            <a:ext cx="1584176" cy="14554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2_Título y objetos">
  <p:cSld name="2_Título y objetos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Azul.jpg" id="10" name="Google Shape;10;p3"/>
          <p:cNvPicPr preferRelativeResize="0"/>
          <p:nvPr/>
        </p:nvPicPr>
        <p:blipFill rotWithShape="1">
          <a:blip r:embed="rId2">
            <a:alphaModFix/>
          </a:blip>
          <a:srcRect b="0" l="0" r="0"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1" name="Google Shape;11;p3"/>
          <p:cNvPicPr preferRelativeResize="0"/>
          <p:nvPr/>
        </p:nvPicPr>
        <p:blipFill rotWithShape="1">
          <a:blip r:embed="rId2">
            <a:alphaModFix/>
          </a:blip>
          <a:srcRect b="89917" l="0" r="0" t="0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Alternativa logo blanco.gif" id="12" name="Google Shape;1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1_Título y objetos">
  <p:cSld name="1_Título y objetos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muy claro.jpg" id="14" name="Google Shape;14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9143999" cy="686984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5" name="Google Shape;15;p4"/>
          <p:cNvPicPr preferRelativeResize="0"/>
          <p:nvPr/>
        </p:nvPicPr>
        <p:blipFill rotWithShape="1">
          <a:blip r:embed="rId3">
            <a:alphaModFix/>
          </a:blip>
          <a:srcRect b="0" l="0" r="0"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6" name="Google Shape;16;p4"/>
          <p:cNvPicPr preferRelativeResize="0"/>
          <p:nvPr/>
        </p:nvPicPr>
        <p:blipFill rotWithShape="1">
          <a:blip r:embed="rId3">
            <a:alphaModFix/>
          </a:blip>
          <a:srcRect b="89917" l="0" r="0" t="0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Alternativa logo blanco.gif" id="17" name="Google Shape;17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</p:sldLayoutIdLst>
  <mc:AlternateContent>
    <mc:Choice Requires="p14">
      <p:transition spd="slow" p14:dur="1000">
        <p:fade thruBlk="1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/>
        </p:nvSpPr>
        <p:spPr>
          <a:xfrm>
            <a:off x="0" y="3209975"/>
            <a:ext cx="9144000" cy="130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OPERACIONES CON LOS ENTORNOS ESPECÍFICOS DE CUESTIONARIOS</a:t>
            </a:r>
            <a:endParaRPr b="1"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5"/>
          <p:cNvSpPr txBox="1"/>
          <p:nvPr/>
        </p:nvSpPr>
        <p:spPr>
          <a:xfrm>
            <a:off x="3755817" y="6237312"/>
            <a:ext cx="508389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Servicios Informáticos-Área eCampus-</a:t>
            </a: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UATD</a:t>
            </a: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Mayo 2020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5"/>
          <p:cNvSpPr txBox="1"/>
          <p:nvPr/>
        </p:nvSpPr>
        <p:spPr>
          <a:xfrm>
            <a:off x="1138350" y="4780950"/>
            <a:ext cx="6867300" cy="10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s-E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(Importar/Exportar Calificaciones al entorno de cuestionarios)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/>
        </p:nvSpPr>
        <p:spPr>
          <a:xfrm>
            <a:off x="781350" y="910575"/>
            <a:ext cx="7664700" cy="54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La creación de este entorno especial para la realización de cuestionarios responde a la necesidad de garantizar, en la medida de lo posible, que la totalidad del sistema de docencia online (Campus Virtual) se mantenga lo más estable posible.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500">
                <a:solidFill>
                  <a:schemeClr val="dk1"/>
                </a:solidFill>
              </a:rPr>
              <a:t>La generación de cuestionarios con preguntas y respuestas aleatorias, con grandes picos de entrada a los cuestionarios por parte de los alumnos a la vez y a las mismas horas en varias facultades simultáneamente, supone una gran carga para el sistema y no podíamos garantizar el buen funcionamiento de la aplicación.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A partir de ahora, exclusivamente, se va a utilizar este entorno para la realización de cuestionarios y por esta razón vamos a refrescar </a:t>
            </a:r>
            <a:r>
              <a:rPr lang="es-ES" sz="1500"/>
              <a:t>algunos</a:t>
            </a:r>
            <a:r>
              <a:rPr lang="es-ES" sz="1500"/>
              <a:t> aspectos a tener en cuenta en este entorno.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Cuando ya tenemos los cuestionarios resueltos por los alumnos, tenemos que corregir, revisar y pasar las notas al libro de calificaciones estas pruebas. 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La corrección y la revisión con los alumnos las podemos realizar en este entorno de cuestionarios, pero finalmente tendremos que exportar estas notas al libro de calificaciones habitual de este curso.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Vamos a ver como se hace.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DFDFF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/>
        </p:nvSpPr>
        <p:spPr>
          <a:xfrm>
            <a:off x="1333200" y="2021700"/>
            <a:ext cx="6477600" cy="358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/>
              <a:t>Exportación de las calificaciones generadas en el entorno de producción de cuestionarios </a:t>
            </a:r>
            <a:endParaRPr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DFDFF"/>
        </a:solidFill>
      </p:bgPr>
    </p:bg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8"/>
          <p:cNvSpPr txBox="1"/>
          <p:nvPr/>
        </p:nvSpPr>
        <p:spPr>
          <a:xfrm>
            <a:off x="479625" y="944900"/>
            <a:ext cx="8184600" cy="71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En nuestro espacio del entorno de cuestionarios, pinchamos sobre </a:t>
            </a:r>
            <a:r>
              <a:rPr b="1" lang="es-ES"/>
              <a:t>Calificaciones</a:t>
            </a:r>
            <a:endParaRPr/>
          </a:p>
        </p:txBody>
      </p:sp>
      <p:pic>
        <p:nvPicPr>
          <p:cNvPr id="40" name="Google Shape;40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5287" y="2277650"/>
            <a:ext cx="8433423" cy="3658175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8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Exportación de las calificaciones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42" name="Google Shape;42;p8"/>
          <p:cNvSpPr txBox="1"/>
          <p:nvPr/>
        </p:nvSpPr>
        <p:spPr>
          <a:xfrm>
            <a:off x="3053800" y="17371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DFDFF"/>
        </a:soli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/>
          <p:nvPr/>
        </p:nvSpPr>
        <p:spPr>
          <a:xfrm>
            <a:off x="930450" y="987800"/>
            <a:ext cx="7283100" cy="66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Elegimos la opción de </a:t>
            </a:r>
            <a:r>
              <a:rPr b="1" lang="es-ES"/>
              <a:t>Exportar</a:t>
            </a:r>
            <a:endParaRPr b="1"/>
          </a:p>
        </p:txBody>
      </p:sp>
      <p:pic>
        <p:nvPicPr>
          <p:cNvPr id="48" name="Google Shape;48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5288" y="1891150"/>
            <a:ext cx="8433424" cy="4190699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9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Exportación de las calificaciones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50" name="Google Shape;50;p9"/>
          <p:cNvSpPr txBox="1"/>
          <p:nvPr/>
        </p:nvSpPr>
        <p:spPr>
          <a:xfrm>
            <a:off x="3072275" y="1504000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DFDFF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/>
        </p:nvSpPr>
        <p:spPr>
          <a:xfrm>
            <a:off x="450750" y="775325"/>
            <a:ext cx="8242500" cy="7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Seleccionamos el tipo de archivo en el que queremos exportar las calificaciones, lo más sencillo </a:t>
            </a:r>
            <a:r>
              <a:rPr b="1" lang="es-ES"/>
              <a:t>Archivo en texto plano</a:t>
            </a:r>
            <a:r>
              <a:rPr lang="es-ES"/>
              <a:t>, podemos incluir la retroalimentación de las notas si pinchamos en las Opciones de los formatos de exportación. Pinchamos en el botón Descargar y comenzará la descarga del archivo.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575" y="2163896"/>
            <a:ext cx="8540851" cy="4298929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0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Exportación de las calificaciones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58" name="Google Shape;58;p10"/>
          <p:cNvSpPr txBox="1"/>
          <p:nvPr/>
        </p:nvSpPr>
        <p:spPr>
          <a:xfrm>
            <a:off x="3053800" y="17371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DFDFF"/>
        </a:solidFill>
      </p:bgPr>
    </p:bg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1"/>
          <p:cNvSpPr txBox="1"/>
          <p:nvPr/>
        </p:nvSpPr>
        <p:spPr>
          <a:xfrm>
            <a:off x="401400" y="715250"/>
            <a:ext cx="8341200" cy="59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Nos descarga en nuestro ordenador local el archivo en texto plano *.csv</a:t>
            </a:r>
            <a:endParaRPr/>
          </a:p>
        </p:txBody>
      </p:sp>
      <p:pic>
        <p:nvPicPr>
          <p:cNvPr id="64" name="Google Shape;64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91050" y="1603175"/>
            <a:ext cx="6485674" cy="4766275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1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Exportación de las calificaciones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66" name="Google Shape;66;p11"/>
          <p:cNvSpPr txBox="1"/>
          <p:nvPr/>
        </p:nvSpPr>
        <p:spPr>
          <a:xfrm>
            <a:off x="3099950" y="1081800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CFFEA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/>
          <p:nvPr/>
        </p:nvSpPr>
        <p:spPr>
          <a:xfrm>
            <a:off x="1333200" y="1525825"/>
            <a:ext cx="6477600" cy="358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/>
              <a:t>Importación</a:t>
            </a:r>
            <a:r>
              <a:rPr lang="es-ES" sz="2400"/>
              <a:t> de las calificaciones generadas en el entorno de cuestionarios, a nuestro espacio habitual de Moodle</a:t>
            </a:r>
            <a:endParaRPr sz="2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CFFEA"/>
        </a:solidFill>
      </p:bgPr>
    </p:bg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3"/>
          <p:cNvSpPr txBox="1"/>
          <p:nvPr/>
        </p:nvSpPr>
        <p:spPr>
          <a:xfrm>
            <a:off x="538800" y="790100"/>
            <a:ext cx="8066400" cy="5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Para importar las calificaciones tenemos que estar en nuestro curso del </a:t>
            </a:r>
            <a:r>
              <a:rPr b="1" lang="es-ES"/>
              <a:t>entorno</a:t>
            </a:r>
            <a:r>
              <a:rPr b="1" lang="es-ES"/>
              <a:t> habitual,</a:t>
            </a:r>
            <a:r>
              <a:rPr lang="es-ES"/>
              <a:t> ir otra vez a </a:t>
            </a:r>
            <a:r>
              <a:rPr b="1" lang="es-ES"/>
              <a:t>C</a:t>
            </a:r>
            <a:r>
              <a:rPr b="1" lang="es-ES"/>
              <a:t>alificaciones</a:t>
            </a:r>
            <a:r>
              <a:rPr lang="es-ES"/>
              <a:t> y elegir la opción de </a:t>
            </a:r>
            <a:r>
              <a:rPr b="1" lang="es-ES"/>
              <a:t>Importar</a:t>
            </a:r>
            <a:endParaRPr b="1"/>
          </a:p>
        </p:txBody>
      </p:sp>
      <p:pic>
        <p:nvPicPr>
          <p:cNvPr id="77" name="Google Shape;7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800" y="1962450"/>
            <a:ext cx="8839200" cy="464058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3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Importación </a:t>
            </a:r>
            <a:r>
              <a:rPr lang="es-ES" sz="1800">
                <a:solidFill>
                  <a:srgbClr val="FFFFFF"/>
                </a:solidFill>
              </a:rPr>
              <a:t>de las calificaciones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79" name="Google Shape;79;p13"/>
          <p:cNvSpPr txBox="1"/>
          <p:nvPr/>
        </p:nvSpPr>
        <p:spPr>
          <a:xfrm>
            <a:off x="3367625" y="14343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HABITUAL</a:t>
            </a:r>
            <a:endParaRPr b="1" u="sng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CFFEA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4"/>
          <p:cNvSpPr txBox="1"/>
          <p:nvPr/>
        </p:nvSpPr>
        <p:spPr>
          <a:xfrm>
            <a:off x="442638" y="822975"/>
            <a:ext cx="8424900" cy="5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Seleccionamos nuestro archivo csv para importar las calificaciones y las demás opciones las dejamos como están. </a:t>
            </a:r>
            <a:endParaRPr/>
          </a:p>
        </p:txBody>
      </p:sp>
      <p:pic>
        <p:nvPicPr>
          <p:cNvPr id="85" name="Google Shape;8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7225" y="1877575"/>
            <a:ext cx="7347975" cy="46713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4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Importación de las calificaciones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87" name="Google Shape;87;p14"/>
          <p:cNvSpPr txBox="1"/>
          <p:nvPr/>
        </p:nvSpPr>
        <p:spPr>
          <a:xfrm>
            <a:off x="3367625" y="14343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HABITUAL</a:t>
            </a:r>
            <a:endParaRPr b="1" u="sng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CFFEA"/>
        </a:solid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 txBox="1"/>
          <p:nvPr/>
        </p:nvSpPr>
        <p:spPr>
          <a:xfrm>
            <a:off x="401388" y="734075"/>
            <a:ext cx="8341200" cy="59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Para terminar la importación tenemos que elegir como queremos identificar al usuario, en principio </a:t>
            </a:r>
            <a:r>
              <a:rPr lang="es-ES"/>
              <a:t>deberíamos</a:t>
            </a:r>
            <a:r>
              <a:rPr lang="es-ES"/>
              <a:t> elegir el Id. Usuario UCM porque es el identificador común que tienen los alumnos en los 2 entornos. Y elegimos que queremos importar, en nuestro caso la nota del cuestionario y la retroalimentación</a:t>
            </a:r>
            <a:endParaRPr/>
          </a:p>
        </p:txBody>
      </p:sp>
      <p:pic>
        <p:nvPicPr>
          <p:cNvPr id="93" name="Google Shape;9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0650" y="2251300"/>
            <a:ext cx="8482725" cy="4135876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5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Importación de las calificaciones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95" name="Google Shape;95;p15"/>
          <p:cNvSpPr txBox="1"/>
          <p:nvPr/>
        </p:nvSpPr>
        <p:spPr>
          <a:xfrm>
            <a:off x="3201475" y="1738900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HABITUAL</a:t>
            </a:r>
            <a:endParaRPr b="1" u="sng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CFFEA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6"/>
          <p:cNvSpPr txBox="1"/>
          <p:nvPr/>
        </p:nvSpPr>
        <p:spPr>
          <a:xfrm>
            <a:off x="449700" y="1090825"/>
            <a:ext cx="8244600" cy="7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Cuando termine el proceso nos muestra las notas de los alumnos.</a:t>
            </a:r>
            <a:endParaRPr/>
          </a:p>
        </p:txBody>
      </p:sp>
      <p:pic>
        <p:nvPicPr>
          <p:cNvPr id="101" name="Google Shape;10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062" y="2080084"/>
            <a:ext cx="8541874" cy="3770241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6"/>
          <p:cNvSpPr txBox="1"/>
          <p:nvPr/>
        </p:nvSpPr>
        <p:spPr>
          <a:xfrm>
            <a:off x="4640600" y="130975"/>
            <a:ext cx="43788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</a:rPr>
              <a:t>Importación de las calificaciones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103" name="Google Shape;103;p16"/>
          <p:cNvSpPr txBox="1"/>
          <p:nvPr/>
        </p:nvSpPr>
        <p:spPr>
          <a:xfrm>
            <a:off x="3173800" y="1582000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HABITUAL</a:t>
            </a:r>
            <a:endParaRPr b="1" u="sng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/>
          <p:nvPr/>
        </p:nvSpPr>
        <p:spPr>
          <a:xfrm>
            <a:off x="2498000" y="1992050"/>
            <a:ext cx="4609200" cy="313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/>
              <a:t>GRACIAS</a:t>
            </a:r>
            <a:endParaRPr sz="2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