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slide" Target="slides/slide19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77cf8c9c64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77cf8c9c6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g851d7ed2d4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Google Shape;37;g851d7ed2d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51d7ed2d4_0_4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Google Shape;45;g851d7ed2d4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51d7ed2d4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51d7ed2d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851d7ed2d4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851d7ed2d4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77cf8c9c64_1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77cf8c9c64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51d7ed2d4_0_4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51d7ed2d4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851d7ed2d4_0_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851d7ed2d4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cf8c9c64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cf8c9c6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51d7ed2d4_0_6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51d7ed2d4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77cf8c9c64_1_1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77cf8c9c64_1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51d7ed2d4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51d7ed2d4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51d7ed2d4_0_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51d7ed2d4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851d7ed2d4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851d7ed2d4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51d7ed2d4_0_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51d7ed2d4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77cf8c9c64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77cf8c9c6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2_Diapositiva de título">
  <p:cSld name="12_Diapositiva de título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7" name="Google Shape;7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logo Blanco.gif" id="8" name="Google Shape;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Título y objetos">
  <p:cSld name="2_Título y objetos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10" name="Google Shape;10;p3"/>
          <p:cNvPicPr preferRelativeResize="0"/>
          <p:nvPr/>
        </p:nvPicPr>
        <p:blipFill rotWithShape="1">
          <a:blip r:embed="rId2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1" name="Google Shape;11;p3"/>
          <p:cNvPicPr preferRelativeResize="0"/>
          <p:nvPr/>
        </p:nvPicPr>
        <p:blipFill rotWithShape="1">
          <a:blip r:embed="rId2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2" name="Google Shape;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ítulo y objetos">
  <p:cSld name="1_Título y objeto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muy claro.jpg" id="14" name="Google Shape;14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5" name="Google Shape;15;p4"/>
          <p:cNvPicPr preferRelativeResize="0"/>
          <p:nvPr/>
        </p:nvPicPr>
        <p:blipFill rotWithShape="1">
          <a:blip r:embed="rId3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6" name="Google Shape;16;p4"/>
          <p:cNvPicPr preferRelativeResize="0"/>
          <p:nvPr/>
        </p:nvPicPr>
        <p:blipFill rotWithShape="1">
          <a:blip r:embed="rId3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7" name="Google Shape;1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/>
        </p:nvSpPr>
        <p:spPr>
          <a:xfrm>
            <a:off x="3755817" y="6237312"/>
            <a:ext cx="508389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Servicios Informáticos-Área eCampus-UATD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Mayo 2020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805200" y="4723125"/>
            <a:ext cx="7533600" cy="12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Importar/exportar el banco de preguntas al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entorno de cuestionarios producción)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5"/>
          <p:cNvSpPr txBox="1"/>
          <p:nvPr/>
        </p:nvSpPr>
        <p:spPr>
          <a:xfrm>
            <a:off x="0" y="3191250"/>
            <a:ext cx="9144000" cy="130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OPERACIONES CON LOS ENTORNOS ESPECÍFICOS DE CUESTIONARIOS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781350" y="910575"/>
            <a:ext cx="7664700" cy="54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creación de este entorno especial para la realización de cuestionarios responde a la necesidad de garantizar, en la medida de lo posible, que la totalidad del sistema de docencia online (Campus Virtual) se mantenga lo más estable posible.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500">
                <a:solidFill>
                  <a:schemeClr val="dk1"/>
                </a:solidFill>
              </a:rPr>
              <a:t>La generación de cuestionarios con preguntas y respuestas aleatorias, con grandes picos de entrada a los cuestionarios por parte de los alumnos a la vez y a las mismas horas en varias facultades simultáneamente, supone una gran carga para el sistema y no podíamos garantizar el buen funcionamiento de la aplicación.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A partir de ahora, exclusivamente, se va a utilizar este entorno para la realización de cuestionarios y por esta razón vamos a refrescar </a:t>
            </a:r>
            <a:r>
              <a:rPr lang="es-ES" sz="1500"/>
              <a:t>algunos</a:t>
            </a:r>
            <a:r>
              <a:rPr lang="es-ES" sz="1500"/>
              <a:t> aspectos a tener en cuenta en este entorno.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Para la </a:t>
            </a:r>
            <a:r>
              <a:rPr lang="es-ES" sz="1500"/>
              <a:t>creación</a:t>
            </a:r>
            <a:r>
              <a:rPr lang="es-ES" sz="1500"/>
              <a:t> de cuestionarios lo más importante es contar con el banco de preguntas a partir del cual vamos a confeccionar nuestro cuestionario.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Vamos a ver cómo exportar desde el entorno habitual de este curso las preguntas e importarlas en el entorno de cuestionarios.</a:t>
            </a:r>
            <a:endParaRPr sz="1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F4DC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/>
        </p:nvSpPr>
        <p:spPr>
          <a:xfrm>
            <a:off x="1333200" y="2021700"/>
            <a:ext cx="6477600" cy="3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/>
              <a:t>Exportación del banco de preguntas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F4DC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750" y="2069600"/>
            <a:ext cx="8184500" cy="3501675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8"/>
          <p:cNvSpPr txBox="1"/>
          <p:nvPr/>
        </p:nvSpPr>
        <p:spPr>
          <a:xfrm>
            <a:off x="975600" y="944900"/>
            <a:ext cx="7192800" cy="7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Entramos en nuestro curso del entorno habitual, vamos a la rueda dentada y elegimos la opción de </a:t>
            </a:r>
            <a:r>
              <a:rPr b="1" lang="es-ES"/>
              <a:t>AÚN MÁS</a:t>
            </a:r>
            <a:r>
              <a:rPr lang="es-ES"/>
              <a:t>.</a:t>
            </a:r>
            <a:endParaRPr/>
          </a:p>
        </p:txBody>
      </p:sp>
      <p:sp>
        <p:nvSpPr>
          <p:cNvPr id="41" name="Google Shape;41;p8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Exportación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2" name="Google Shape;42;p8"/>
          <p:cNvSpPr txBox="1"/>
          <p:nvPr/>
        </p:nvSpPr>
        <p:spPr>
          <a:xfrm>
            <a:off x="2869050" y="16088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F4DC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0424" y="1752725"/>
            <a:ext cx="7283151" cy="4638101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9"/>
          <p:cNvSpPr txBox="1"/>
          <p:nvPr/>
        </p:nvSpPr>
        <p:spPr>
          <a:xfrm>
            <a:off x="930450" y="876225"/>
            <a:ext cx="7283100" cy="6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En la parte de abajo, vamos al </a:t>
            </a:r>
            <a:r>
              <a:rPr b="1" lang="es-ES"/>
              <a:t>Banco de preguntas</a:t>
            </a:r>
            <a:r>
              <a:rPr lang="es-ES"/>
              <a:t> y elegimos la opción de </a:t>
            </a:r>
            <a:r>
              <a:rPr b="1" lang="es-ES"/>
              <a:t>Exportar</a:t>
            </a:r>
            <a:endParaRPr b="1"/>
          </a:p>
        </p:txBody>
      </p:sp>
      <p:sp>
        <p:nvSpPr>
          <p:cNvPr id="49" name="Google Shape;49;p9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3303000" y="131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F4DC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0750" y="1846150"/>
            <a:ext cx="8242501" cy="43516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0"/>
          <p:cNvSpPr txBox="1"/>
          <p:nvPr/>
        </p:nvSpPr>
        <p:spPr>
          <a:xfrm>
            <a:off x="450750" y="684213"/>
            <a:ext cx="8242500" cy="7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En esta pantalla, elegimos el tipo de archivo en el que queremos exportar nuestro banco, que será en formato </a:t>
            </a:r>
            <a:r>
              <a:rPr b="1" lang="es-ES"/>
              <a:t>GIFT</a:t>
            </a:r>
            <a:r>
              <a:rPr lang="es-ES"/>
              <a:t>, aunque se puede elegir cualquiera de los otros. El resto de opciones las dejamos como están. Finalmente pinchamos en el botón </a:t>
            </a:r>
            <a:r>
              <a:rPr b="1" lang="es-ES"/>
              <a:t>Exportar preguntas a un archivo</a:t>
            </a:r>
            <a:endParaRPr b="1"/>
          </a:p>
        </p:txBody>
      </p:sp>
      <p:sp>
        <p:nvSpPr>
          <p:cNvPr id="57" name="Google Shape;57;p10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8" name="Google Shape;58;p10"/>
          <p:cNvSpPr txBox="1"/>
          <p:nvPr/>
        </p:nvSpPr>
        <p:spPr>
          <a:xfrm>
            <a:off x="3063025" y="14654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F4DC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300" y="1871900"/>
            <a:ext cx="8341301" cy="440992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1"/>
          <p:cNvSpPr txBox="1"/>
          <p:nvPr/>
        </p:nvSpPr>
        <p:spPr>
          <a:xfrm>
            <a:off x="401350" y="807925"/>
            <a:ext cx="83412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Seguidamente nos descarga en nuestro equipo local el archivo en texto plano *.txt. Damos a continuar y ya hemos concluido el proceso de exportación del banco de preguntas.</a:t>
            </a:r>
            <a:endParaRPr/>
          </a:p>
        </p:txBody>
      </p:sp>
      <p:sp>
        <p:nvSpPr>
          <p:cNvPr id="65" name="Google Shape;65;p11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66" name="Google Shape;66;p11"/>
          <p:cNvSpPr txBox="1"/>
          <p:nvPr/>
        </p:nvSpPr>
        <p:spPr>
          <a:xfrm>
            <a:off x="3303000" y="131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/>
        </p:nvSpPr>
        <p:spPr>
          <a:xfrm>
            <a:off x="1404900" y="1908650"/>
            <a:ext cx="6334200" cy="40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/>
              <a:t>Importación del banco de preguntas al entorno de cuestionarios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8775" y="1820400"/>
            <a:ext cx="8066449" cy="465965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3"/>
          <p:cNvSpPr txBox="1"/>
          <p:nvPr/>
        </p:nvSpPr>
        <p:spPr>
          <a:xfrm>
            <a:off x="538800" y="737950"/>
            <a:ext cx="80664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Para importar seguimos el mismo camino, pero esta vez ya tenemos que estar en nuestro curso del </a:t>
            </a:r>
            <a:r>
              <a:rPr b="1" lang="es-ES"/>
              <a:t>entorno de cuestionarios</a:t>
            </a:r>
            <a:r>
              <a:rPr lang="es-ES"/>
              <a:t>, ir a la</a:t>
            </a:r>
            <a:r>
              <a:rPr b="1" lang="es-ES"/>
              <a:t> rueda dentada</a:t>
            </a:r>
            <a:r>
              <a:rPr lang="es-ES"/>
              <a:t>, pinchar en </a:t>
            </a:r>
            <a:r>
              <a:rPr b="1" lang="es-ES"/>
              <a:t>Aún más</a:t>
            </a:r>
            <a:r>
              <a:rPr lang="es-ES"/>
              <a:t> y elegir </a:t>
            </a:r>
            <a:r>
              <a:rPr b="1" lang="es-ES"/>
              <a:t>Importar</a:t>
            </a:r>
            <a:r>
              <a:rPr lang="es-ES"/>
              <a:t> del Banco de preguntas.</a:t>
            </a:r>
            <a:endParaRPr/>
          </a:p>
        </p:txBody>
      </p:sp>
      <p:sp>
        <p:nvSpPr>
          <p:cNvPr id="78" name="Google Shape;78;p13"/>
          <p:cNvSpPr txBox="1"/>
          <p:nvPr/>
        </p:nvSpPr>
        <p:spPr>
          <a:xfrm>
            <a:off x="3724350" y="-40050"/>
            <a:ext cx="5295300" cy="6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</a:rPr>
              <a:t>Im</a:t>
            </a:r>
            <a:r>
              <a:rPr lang="es-ES">
                <a:solidFill>
                  <a:srgbClr val="FFFFFF"/>
                </a:solidFill>
              </a:rPr>
              <a:t>portación del banco de preguntas al entorno de cuestionarios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79" name="Google Shape;79;p13"/>
          <p:cNvSpPr txBox="1"/>
          <p:nvPr/>
        </p:nvSpPr>
        <p:spPr>
          <a:xfrm>
            <a:off x="3303000" y="13905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600" y="1658025"/>
            <a:ext cx="8424824" cy="47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4"/>
          <p:cNvSpPr txBox="1"/>
          <p:nvPr/>
        </p:nvSpPr>
        <p:spPr>
          <a:xfrm>
            <a:off x="304163" y="844688"/>
            <a:ext cx="84249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Elegimos el formato de archivo </a:t>
            </a:r>
            <a:r>
              <a:rPr b="1" lang="es-ES"/>
              <a:t>GIFT</a:t>
            </a:r>
            <a:r>
              <a:rPr lang="es-ES"/>
              <a:t> y </a:t>
            </a:r>
            <a:r>
              <a:rPr lang="es-ES"/>
              <a:t>seleccionamos</a:t>
            </a:r>
            <a:r>
              <a:rPr lang="es-ES"/>
              <a:t> el archivo de nuestro ordenador.</a:t>
            </a:r>
            <a:endParaRPr/>
          </a:p>
        </p:txBody>
      </p:sp>
      <p:sp>
        <p:nvSpPr>
          <p:cNvPr id="86" name="Google Shape;86;p14"/>
          <p:cNvSpPr txBox="1"/>
          <p:nvPr/>
        </p:nvSpPr>
        <p:spPr>
          <a:xfrm>
            <a:off x="3724350" y="-40050"/>
            <a:ext cx="5295300" cy="6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</a:rPr>
              <a:t>Importación del banco de preguntas al entorno de cuestionarios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87" name="Google Shape;87;p14"/>
          <p:cNvSpPr txBox="1"/>
          <p:nvPr/>
        </p:nvSpPr>
        <p:spPr>
          <a:xfrm>
            <a:off x="2998400" y="11297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5501" y="1562325"/>
            <a:ext cx="6913001" cy="494077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5"/>
          <p:cNvSpPr txBox="1"/>
          <p:nvPr/>
        </p:nvSpPr>
        <p:spPr>
          <a:xfrm>
            <a:off x="1115550" y="719325"/>
            <a:ext cx="6912900" cy="5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Una vez que tenemos subido nuestro fichero de preguntas,</a:t>
            </a:r>
            <a:r>
              <a:rPr lang="es-ES">
                <a:solidFill>
                  <a:schemeClr val="dk1"/>
                </a:solidFill>
              </a:rPr>
              <a:t> pinchamos en </a:t>
            </a:r>
            <a:r>
              <a:rPr b="1" lang="es-ES">
                <a:solidFill>
                  <a:schemeClr val="dk1"/>
                </a:solidFill>
              </a:rPr>
              <a:t>Importar</a:t>
            </a:r>
            <a:r>
              <a:rPr lang="es-ES">
                <a:solidFill>
                  <a:schemeClr val="dk1"/>
                </a:solidFill>
              </a:rPr>
              <a:t> y comenzará el proceso.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94" name="Google Shape;94;p15"/>
          <p:cNvSpPr txBox="1"/>
          <p:nvPr/>
        </p:nvSpPr>
        <p:spPr>
          <a:xfrm>
            <a:off x="3724350" y="-40050"/>
            <a:ext cx="5295300" cy="6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</a:rPr>
              <a:t>Importación del banco de preguntas al entorno de cuestionarios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95" name="Google Shape;95;p15"/>
          <p:cNvSpPr txBox="1"/>
          <p:nvPr/>
        </p:nvSpPr>
        <p:spPr>
          <a:xfrm>
            <a:off x="3201450" y="11777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/>
        </p:nvSpPr>
        <p:spPr>
          <a:xfrm>
            <a:off x="401350" y="835600"/>
            <a:ext cx="83412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Si todo ha ido bien, nos mostrará una pantalla como ésta, indicando que el proceso se ha realizado correctamente y con un resumen de las preguntas importadas.</a:t>
            </a:r>
            <a:endParaRPr/>
          </a:p>
        </p:txBody>
      </p:sp>
      <p:pic>
        <p:nvPicPr>
          <p:cNvPr id="101" name="Google Shape;10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6825" y="1912919"/>
            <a:ext cx="8590250" cy="415515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6"/>
          <p:cNvSpPr txBox="1"/>
          <p:nvPr/>
        </p:nvSpPr>
        <p:spPr>
          <a:xfrm>
            <a:off x="3724350" y="-40050"/>
            <a:ext cx="5295300" cy="6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FFFFFF"/>
                </a:solidFill>
              </a:rPr>
              <a:t>Importación del banco de preguntas al entorno de cuestionarios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03" name="Google Shape;103;p16"/>
          <p:cNvSpPr txBox="1"/>
          <p:nvPr/>
        </p:nvSpPr>
        <p:spPr>
          <a:xfrm>
            <a:off x="3053800" y="14278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/>
        </p:nvSpPr>
        <p:spPr>
          <a:xfrm>
            <a:off x="1333200" y="2021700"/>
            <a:ext cx="6477600" cy="3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/>
              <a:t>Configuración</a:t>
            </a:r>
            <a:r>
              <a:rPr lang="es-ES" sz="2400"/>
              <a:t> del banco de preguntas en el cuestionario</a:t>
            </a:r>
            <a:endParaRPr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/>
          <p:nvPr/>
        </p:nvSpPr>
        <p:spPr>
          <a:xfrm>
            <a:off x="449725" y="944900"/>
            <a:ext cx="8244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Una vez que ya tenemos nuestro banco de preguntas, procederemos a crear el cuestionario. Lo hacemos como siempre, activamos los ajustes del curso, añadimos la actividad cuestionario y lo configuramos. Podemos activar la opción de Reordenar las preguntas al azar.</a:t>
            </a:r>
            <a:endParaRPr/>
          </a:p>
        </p:txBody>
      </p:sp>
      <p:pic>
        <p:nvPicPr>
          <p:cNvPr id="114" name="Google Shape;11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4900" y="2206625"/>
            <a:ext cx="7834198" cy="399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8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Configuración</a:t>
            </a:r>
            <a:r>
              <a:rPr lang="es-ES" sz="1800">
                <a:solidFill>
                  <a:srgbClr val="FFFFFF"/>
                </a:solidFill>
              </a:rPr>
              <a:t>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16" name="Google Shape;116;p18"/>
          <p:cNvSpPr txBox="1"/>
          <p:nvPr/>
        </p:nvSpPr>
        <p:spPr>
          <a:xfrm>
            <a:off x="2943025" y="17192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9713" y="2292475"/>
            <a:ext cx="8244576" cy="40373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 txBox="1"/>
          <p:nvPr/>
        </p:nvSpPr>
        <p:spPr>
          <a:xfrm>
            <a:off x="449700" y="1039300"/>
            <a:ext cx="8244600" cy="7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Para añadir las preguntas, una vez que tenemos configurado el cuestionario, lo editamos y agregamos las preguntas de nuestro banco de preguntas.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9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Configuración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24" name="Google Shape;124;p19"/>
          <p:cNvSpPr txBox="1"/>
          <p:nvPr/>
        </p:nvSpPr>
        <p:spPr>
          <a:xfrm>
            <a:off x="2961500" y="1805538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/>
          <p:nvPr/>
        </p:nvSpPr>
        <p:spPr>
          <a:xfrm>
            <a:off x="356400" y="919150"/>
            <a:ext cx="84312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Así queda nuestro cuestionario con las preguntas del banco. Si nos fijamos cada página tiene 1 </a:t>
            </a:r>
            <a:r>
              <a:rPr lang="es-ES"/>
              <a:t>sola</a:t>
            </a:r>
            <a:r>
              <a:rPr lang="es-ES"/>
              <a:t> pregunta, por cuestiones técnicas es aconsejable tener varias preguntas en cada página.</a:t>
            </a:r>
            <a:r>
              <a:rPr lang="es-ES">
                <a:solidFill>
                  <a:schemeClr val="dk1"/>
                </a:solidFill>
              </a:rPr>
              <a:t> Podemos pinchar en </a:t>
            </a:r>
            <a:r>
              <a:rPr b="1" lang="es-ES">
                <a:solidFill>
                  <a:schemeClr val="dk1"/>
                </a:solidFill>
              </a:rPr>
              <a:t>Paginar de nuevo</a:t>
            </a:r>
            <a:r>
              <a:rPr lang="es-ES">
                <a:solidFill>
                  <a:schemeClr val="dk1"/>
                </a:solidFill>
              </a:rPr>
              <a:t>.</a:t>
            </a:r>
            <a:endParaRPr/>
          </a:p>
        </p:txBody>
      </p:sp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213" y="2349850"/>
            <a:ext cx="8553575" cy="4182851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Configuración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32" name="Google Shape;132;p20"/>
          <p:cNvSpPr txBox="1"/>
          <p:nvPr/>
        </p:nvSpPr>
        <p:spPr>
          <a:xfrm>
            <a:off x="3127625" y="18069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/>
          <p:nvPr/>
        </p:nvSpPr>
        <p:spPr>
          <a:xfrm>
            <a:off x="381875" y="901975"/>
            <a:ext cx="83802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Y aquí podemos decirle cuantas preguntas tenemos por página. Como orientación 5 preguntas por página puede estar bien, o calcular unas preguntas por página para que se contesten en un tiempo de entre 10-15 minutos por página. </a:t>
            </a:r>
            <a:r>
              <a:rPr b="1" lang="es-ES">
                <a:solidFill>
                  <a:schemeClr val="dk1"/>
                </a:solidFill>
              </a:rPr>
              <a:t>Es importante no usar una pregunta por página, ni tampoco poner todas las preguntas en una única página.</a:t>
            </a:r>
            <a:endParaRPr b="1"/>
          </a:p>
        </p:txBody>
      </p:sp>
      <p:pic>
        <p:nvPicPr>
          <p:cNvPr id="138" name="Google Shape;13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2200" y="2459174"/>
            <a:ext cx="8107250" cy="398270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1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Configuración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40" name="Google Shape;140;p21"/>
          <p:cNvSpPr txBox="1"/>
          <p:nvPr/>
        </p:nvSpPr>
        <p:spPr>
          <a:xfrm>
            <a:off x="2739950" y="187735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325" y="2300175"/>
            <a:ext cx="8373349" cy="404675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2"/>
          <p:cNvSpPr txBox="1"/>
          <p:nvPr/>
        </p:nvSpPr>
        <p:spPr>
          <a:xfrm>
            <a:off x="385350" y="1245300"/>
            <a:ext cx="8373300" cy="4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Y éste sería el resultado final con 5 preguntas por página.</a:t>
            </a:r>
            <a:endParaRPr/>
          </a:p>
        </p:txBody>
      </p:sp>
      <p:sp>
        <p:nvSpPr>
          <p:cNvPr id="147" name="Google Shape;147;p22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Configuración del banco de preguntas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48" name="Google Shape;148;p22"/>
          <p:cNvSpPr txBox="1"/>
          <p:nvPr/>
        </p:nvSpPr>
        <p:spPr>
          <a:xfrm>
            <a:off x="2703025" y="17259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5EEFF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 txBox="1"/>
          <p:nvPr/>
        </p:nvSpPr>
        <p:spPr>
          <a:xfrm>
            <a:off x="2267400" y="1992050"/>
            <a:ext cx="4609200" cy="31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/>
              <a:t>GRACIAS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